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60" r:id="rId4"/>
    <p:sldId id="276" r:id="rId5"/>
    <p:sldId id="277" r:id="rId6"/>
    <p:sldId id="278" r:id="rId7"/>
    <p:sldId id="279" r:id="rId8"/>
    <p:sldId id="274" r:id="rId9"/>
    <p:sldId id="275" r:id="rId10"/>
    <p:sldId id="257" r:id="rId11"/>
    <p:sldId id="262" r:id="rId12"/>
    <p:sldId id="258" r:id="rId13"/>
    <p:sldId id="263" r:id="rId14"/>
    <p:sldId id="264" r:id="rId15"/>
    <p:sldId id="265" r:id="rId16"/>
    <p:sldId id="266" r:id="rId17"/>
    <p:sldId id="261" r:id="rId18"/>
    <p:sldId id="267" r:id="rId19"/>
    <p:sldId id="268" r:id="rId20"/>
    <p:sldId id="269" r:id="rId21"/>
    <p:sldId id="270" r:id="rId22"/>
    <p:sldId id="272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47EA3FDE-6CC8-2342-B94B-5C1C45385254}">
          <p14:sldIdLst>
            <p14:sldId id="256"/>
          </p14:sldIdLst>
        </p14:section>
        <p14:section name="Section récapitulative" id="{50B1769F-2CD2-C94A-85DD-5ABB3AF57E4B}">
          <p14:sldIdLst>
            <p14:sldId id="273"/>
          </p14:sldIdLst>
        </p14:section>
        <p14:section name="Analyse du besoin et résolution de problème" id="{D37B1D95-12E7-1648-976F-B801436EB5C5}">
          <p14:sldIdLst>
            <p14:sldId id="260"/>
            <p14:sldId id="276"/>
            <p14:sldId id="277"/>
            <p14:sldId id="278"/>
            <p14:sldId id="279"/>
            <p14:sldId id="274"/>
            <p14:sldId id="275"/>
            <p14:sldId id="257"/>
            <p14:sldId id="262"/>
          </p14:sldIdLst>
        </p14:section>
        <p14:section name="Développement de modèles d’apprentissage automatique" id="{6D80F073-7ECF-9F4C-B5DE-182BF04F63B5}">
          <p14:sldIdLst>
            <p14:sldId id="258"/>
            <p14:sldId id="263"/>
            <p14:sldId id="264"/>
            <p14:sldId id="265"/>
            <p14:sldId id="266"/>
          </p14:sldIdLst>
        </p14:section>
        <p14:section name="Déploiement et automatisation des modèles" id="{70B3A894-0101-AB42-A2B5-E9CB06D23E2C}">
          <p14:sldIdLst>
            <p14:sldId id="261"/>
            <p14:sldId id="267"/>
            <p14:sldId id="268"/>
            <p14:sldId id="269"/>
            <p14:sldId id="270"/>
          </p14:sldIdLst>
        </p14:section>
        <p14:section name="Démo" id="{DC7BF490-5EFE-BC4A-ADE6-F87922889376}">
          <p14:sldIdLst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92"/>
    <p:restoredTop sz="94707"/>
  </p:normalViewPr>
  <p:slideViewPr>
    <p:cSldViewPr snapToGrid="0">
      <p:cViewPr>
        <p:scale>
          <a:sx n="70" d="100"/>
          <a:sy n="70" d="100"/>
        </p:scale>
        <p:origin x="1528" y="3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D34C1C-1B64-DF58-FF7D-10863CBBD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5357F5F-D530-8D99-CA9C-375898336D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F77B-28A4-E0C8-45CE-E6257A8A3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49D174-9AAF-008F-073A-B5FCB301F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76A039-B9FC-368E-AC79-6410209A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9221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8C811D-E5F0-BF6C-E622-95212E885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B04712-E8B2-5B18-4AE0-B8B8D3E36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43E484-82E9-8257-B5EA-B956A807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568B225-ED57-0903-86CC-6AB9B408B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23FDBC-13BA-B6C9-8542-A2EC64BB2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0243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6CE8A28-F651-6EAB-4202-AFE0A7407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FEF15BE-7B58-3672-E3CE-5D15B2D03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75F0DD-2198-D3F1-3307-CEEFECBBC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F9057C-D384-FECA-3D72-474076BE0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1CDE82-0D69-8674-9E7F-0CA08696D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831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0580F6-69A0-521F-D899-1DFED5459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ADA6F5-BC6A-3FB9-8D2C-4DDEE550C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09AEDA-B2E8-1D46-E3AB-CFD46DCE4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DC4A2E-5079-DD23-8FD5-AC63168F6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28E400-A957-F710-B5E4-6F82BBEDD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02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96D953-4522-9FA7-0E2F-81F30891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1CD062-65F2-C445-9336-652AE2698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F4027A-756D-70B3-EB1A-E62B2844F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CF5179-C7FD-2E37-6C48-FEA35C987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8F9819-855E-5055-9FEB-0A88356D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712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59A7D-3700-3331-D1D6-319E98F74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B18C4A-7BF7-285D-BBBD-B3009F010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24AC5D-B905-5736-B11E-912AB3C3F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7B1826B-08F2-711F-CA4D-36D6D9F78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EAFFCC8-161B-C28D-8AB1-FEC94D5EF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167105C-FCE4-1833-40E8-B9EF2A58A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3691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93AF12-F309-C8A0-E386-A704E7D1E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A9F6AA-6459-2B64-530A-B1C7411D1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39C3F1-0CC4-0CBF-E543-7461CDB2B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1BE9FD-1590-03EB-BD83-BE57EAB86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32D66F0-23B8-5028-F674-049B43E5E6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D0463F7-D8EA-6D31-F5E8-1C01A5968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5C04F49-B2DF-0009-64BB-29729E375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6703E90-0602-1002-60E6-B100016BD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494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5A0EC9-B3AE-976F-482B-391E3D448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C04E817-00D7-F73F-E91A-244BB39D1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240B7D9-4712-93DE-C2F1-9DA8A4453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F9602CC-1A00-51CF-086E-2CAB76CE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7489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D491F72-FD8E-EE61-2691-CF6ED907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DE47FB1-603B-8E71-C4D8-EDBC0F34C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3E0E03-A235-FF80-AA73-6C786D3B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2244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1E948D-973D-4B77-F752-759235F8C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2B2A5F-751F-ECBA-F1E8-EE679F8CB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DAB07E-1495-3440-BF6E-85BF23636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BB56F2F-B9D5-5397-F317-2F07ADE02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E1F118-1945-B06C-D00A-FE28A2F30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19EBFBC-CE1E-0936-FE75-05180B49A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332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85956D-91EE-DA6E-9F8E-21B23C39A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4D31066-8B35-5972-D8BE-D112C3A3A8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4EF5353-79D4-251B-009D-01269D9D4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DD34D7-3ADE-27B1-64ED-287A3269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A03C30-0620-9F33-617A-3E1BB600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E07EC78-C343-AF86-6267-80184EB6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086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0FE5395-6058-1BA6-CB83-AD8281A93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33E0FE-85CE-0E3F-B842-6031DC638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F54210-D2F6-A7D8-2A6C-AF132DEF2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A99FF0-E3D1-7B4C-A9AA-31D80925C2A4}" type="datetimeFigureOut">
              <a:rPr lang="fr-FR" smtClean="0"/>
              <a:t>03/09/2025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C94BCD-6D06-7AA6-FF68-E67C379B4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EDD092-5ED0-1C15-A83A-4AD611E9A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60195C-FE1D-EB48-A2DE-501980081F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976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3" Type="http://schemas.openxmlformats.org/officeDocument/2006/relationships/image" Target="../media/image3.png"/><Relationship Id="rId7" Type="http://schemas.openxmlformats.org/officeDocument/2006/relationships/slide" Target="slide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slide" Target="slide2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75CC5FF6-C911-4883-B5F7-F5F3E29A8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4E2200F-ED39-40A1-A6F7-65A45ED6D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14">
            <a:extLst>
              <a:ext uri="{FF2B5EF4-FFF2-40B4-BE49-F238E27FC236}">
                <a16:creationId xmlns:a16="http://schemas.microsoft.com/office/drawing/2014/main" id="{A4DC59FE-95C7-4792-8613-8387631B1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85A6740-C8AC-4AF4-8DED-DF2AE7C5C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16">
              <a:extLst>
                <a:ext uri="{FF2B5EF4-FFF2-40B4-BE49-F238E27FC236}">
                  <a16:creationId xmlns:a16="http://schemas.microsoft.com/office/drawing/2014/main" id="{B0287ED7-11F5-4988-9536-ED300C63D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F435B82-54F0-40A8-98AC-308BBE400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18">
              <a:extLst>
                <a:ext uri="{FF2B5EF4-FFF2-40B4-BE49-F238E27FC236}">
                  <a16:creationId xmlns:a16="http://schemas.microsoft.com/office/drawing/2014/main" id="{63E91545-5C3B-46A8-84FE-3866AC17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E118785-E32F-4098-BA19-715FB4D32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20">
              <a:extLst>
                <a:ext uri="{FF2B5EF4-FFF2-40B4-BE49-F238E27FC236}">
                  <a16:creationId xmlns:a16="http://schemas.microsoft.com/office/drawing/2014/main" id="{218661B7-47E9-4CFA-9D23-D94826CD7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48648D3-2629-0DF8-BAB5-C232DE8FD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640" y="630936"/>
            <a:ext cx="5895058" cy="2702018"/>
          </a:xfrm>
          <a:noFill/>
        </p:spPr>
        <p:txBody>
          <a:bodyPr anchor="b">
            <a:normAutofit/>
          </a:bodyPr>
          <a:lstStyle/>
          <a:p>
            <a:pPr algn="l"/>
            <a:r>
              <a:rPr lang="fr-FR" sz="4800">
                <a:solidFill>
                  <a:schemeClr val="bg1"/>
                </a:solidFill>
              </a:rPr>
              <a:t>You review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163B796-84D7-4069-93D0-7A496A03AA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24">
            <a:extLst>
              <a:ext uri="{FF2B5EF4-FFF2-40B4-BE49-F238E27FC236}">
                <a16:creationId xmlns:a16="http://schemas.microsoft.com/office/drawing/2014/main" id="{87A77F8F-E829-4314-9F44-36169F754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8D18253-A2A5-4168-A077-5A4A9C532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26">
              <a:extLst>
                <a:ext uri="{FF2B5EF4-FFF2-40B4-BE49-F238E27FC236}">
                  <a16:creationId xmlns:a16="http://schemas.microsoft.com/office/drawing/2014/main" id="{6DAC9C54-D328-4591-AE19-1C4E335C79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74A6996-7D92-4A5D-B88C-3B3E56C69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28">
              <a:extLst>
                <a:ext uri="{FF2B5EF4-FFF2-40B4-BE49-F238E27FC236}">
                  <a16:creationId xmlns:a16="http://schemas.microsoft.com/office/drawing/2014/main" id="{D0F18B95-9F0D-423C-9242-0FBEC7276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A4AE5E3E-9489-4D5A-A458-72C3E481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32">
            <a:extLst>
              <a:ext uri="{FF2B5EF4-FFF2-40B4-BE49-F238E27FC236}">
                <a16:creationId xmlns:a16="http://schemas.microsoft.com/office/drawing/2014/main" id="{0E88FC08-D56F-45D4-AC54-B89F64697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56" name="Straight Connector 33">
              <a:extLst>
                <a:ext uri="{FF2B5EF4-FFF2-40B4-BE49-F238E27FC236}">
                  <a16:creationId xmlns:a16="http://schemas.microsoft.com/office/drawing/2014/main" id="{DA9CDF2D-7A78-4571-B1C1-857192D4A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34">
              <a:extLst>
                <a:ext uri="{FF2B5EF4-FFF2-40B4-BE49-F238E27FC236}">
                  <a16:creationId xmlns:a16="http://schemas.microsoft.com/office/drawing/2014/main" id="{2E46C3A6-A8E2-4FBB-B6F8-FBEA0D90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35">
              <a:extLst>
                <a:ext uri="{FF2B5EF4-FFF2-40B4-BE49-F238E27FC236}">
                  <a16:creationId xmlns:a16="http://schemas.microsoft.com/office/drawing/2014/main" id="{BD35E17C-3C3F-401E-875C-1BA82BBA5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36">
              <a:extLst>
                <a:ext uri="{FF2B5EF4-FFF2-40B4-BE49-F238E27FC236}">
                  <a16:creationId xmlns:a16="http://schemas.microsoft.com/office/drawing/2014/main" id="{88C01EF9-F43C-4B12-BBF9-A20421C75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ous-titre 2">
            <a:extLst>
              <a:ext uri="{FF2B5EF4-FFF2-40B4-BE49-F238E27FC236}">
                <a16:creationId xmlns:a16="http://schemas.microsoft.com/office/drawing/2014/main" id="{449A58A4-E47C-C442-0E57-11D33C6C7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641" y="3447101"/>
            <a:ext cx="5895058" cy="2682406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fr-FR">
                <a:solidFill>
                  <a:schemeClr val="bg1"/>
                </a:solidFill>
              </a:rPr>
              <a:t>l’analyse automatisée de vos commentaires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608693E-2E95-5F7E-9B64-6D358896C1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795973" y="969893"/>
            <a:ext cx="4684777" cy="4684777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B138BDDD-D054-4F0A-BB1F-9D016848D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6693312" y="1116028"/>
            <a:ext cx="304800" cy="429768"/>
            <a:chOff x="215328" y="-46937"/>
            <a:chExt cx="304800" cy="2773841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CB9B538-BCFF-41C2-87A8-28853C399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D34C8C8-72AB-40F5-87DE-E7AE196F7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DA1E9C3-A70A-49DD-AD8F-5E768B24F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C92A81C-B9D6-4A1C-BE78-377104DBE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018013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AF80F2-0FCA-7F39-D852-D5EBCD8F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Stratégie de résolution du problème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AF2636-EAAB-93F6-2E41-6FEBD0CE3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1 COLLECTER, INDENTIFIER LES DONNÉES UTILES</a:t>
            </a:r>
          </a:p>
          <a:p>
            <a:r>
              <a:rPr lang="fr-FR" dirty="0"/>
              <a:t>QUELLE ALGO CHOISIR ET POURQUOI </a:t>
            </a:r>
          </a:p>
        </p:txBody>
      </p:sp>
    </p:spTree>
    <p:extLst>
      <p:ext uri="{BB962C8B-B14F-4D97-AF65-F5344CB8AC3E}">
        <p14:creationId xmlns:p14="http://schemas.microsoft.com/office/powerpoint/2010/main" val="487727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17A6D8-60A3-9878-7F4D-E53E23EE1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5316C5-6D8C-6D24-63E8-99F35185E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et outils sélectionnées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55F226-EA0E-285C-DE28-36775F249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COMPATIBILITÉ</a:t>
            </a:r>
          </a:p>
          <a:p>
            <a:r>
              <a:rPr lang="fr-FR" dirty="0"/>
              <a:t>COUTS</a:t>
            </a:r>
          </a:p>
          <a:p>
            <a:r>
              <a:rPr lang="fr-FR" dirty="0"/>
              <a:t>PERFORMANCE</a:t>
            </a:r>
          </a:p>
          <a:p>
            <a:r>
              <a:rPr lang="fr-FR" dirty="0"/>
              <a:t>MAINTENABILITÉ</a:t>
            </a:r>
          </a:p>
          <a:p>
            <a:r>
              <a:rPr lang="fr-FR" dirty="0"/>
              <a:t>Python, </a:t>
            </a:r>
            <a:r>
              <a:rPr lang="fr-FR" dirty="0" err="1"/>
              <a:t>mongoDB</a:t>
            </a:r>
            <a:r>
              <a:rPr lang="fr-FR" dirty="0"/>
              <a:t>, </a:t>
            </a:r>
            <a:r>
              <a:rPr lang="fr-FR" dirty="0" err="1"/>
              <a:t>pymongo</a:t>
            </a:r>
            <a:r>
              <a:rPr lang="fr-FR" dirty="0"/>
              <a:t>, docker, </a:t>
            </a:r>
            <a:r>
              <a:rPr lang="fr-FR" dirty="0" err="1"/>
              <a:t>prefect</a:t>
            </a:r>
            <a:r>
              <a:rPr lang="fr-FR" dirty="0"/>
              <a:t>, </a:t>
            </a:r>
            <a:r>
              <a:rPr lang="fr-FR" dirty="0" err="1"/>
              <a:t>streamlit</a:t>
            </a:r>
            <a:r>
              <a:rPr lang="fr-FR" dirty="0"/>
              <a:t>, redis</a:t>
            </a:r>
          </a:p>
        </p:txBody>
      </p:sp>
    </p:spTree>
    <p:extLst>
      <p:ext uri="{BB962C8B-B14F-4D97-AF65-F5344CB8AC3E}">
        <p14:creationId xmlns:p14="http://schemas.microsoft.com/office/powerpoint/2010/main" val="1511430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C8B6BE-2F50-67EF-1C33-6BB0D81324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Développement de modèles d’apprentissage automatique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6E08B20-06DB-15F5-A5A9-A09D34CB6A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7376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14FB3E-F56B-3C01-4EFC-94EE8D00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 de données exploitable pour l’apprentissage / construction de variables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98C317-3980-0816-DCA8-6A05BB3F0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données collectées via l’api : </a:t>
            </a:r>
          </a:p>
          <a:p>
            <a:r>
              <a:rPr lang="fr-FR" dirty="0"/>
              <a:t>Les données ajoutées pour / transformées pour l’apprentissage du modèle</a:t>
            </a:r>
          </a:p>
          <a:p>
            <a:r>
              <a:rPr lang="fr-FR" dirty="0"/>
              <a:t>La variable prédictive envisagées</a:t>
            </a:r>
          </a:p>
          <a:p>
            <a:r>
              <a:rPr lang="fr-FR" dirty="0"/>
              <a:t>Les données d’apprentissage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8897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5B271C-A295-559F-DB0A-A4E80EEA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Des méthodes de sélection de variables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899DD5-7EF5-21FB-2ED0-DE6CB8604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Nettoyage du texte : stop </a:t>
            </a:r>
            <a:r>
              <a:rPr lang="fr-FR" dirty="0" err="1"/>
              <a:t>words</a:t>
            </a:r>
            <a:r>
              <a:rPr lang="fr-FR" dirty="0"/>
              <a:t>, lemmatisation </a:t>
            </a:r>
          </a:p>
          <a:p>
            <a:r>
              <a:rPr lang="fr-FR" dirty="0"/>
              <a:t>Vectorisation du texte</a:t>
            </a:r>
          </a:p>
        </p:txBody>
      </p:sp>
    </p:spTree>
    <p:extLst>
      <p:ext uri="{BB962C8B-B14F-4D97-AF65-F5344CB8AC3E}">
        <p14:creationId xmlns:p14="http://schemas.microsoft.com/office/powerpoint/2010/main" val="68308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CC31F-D9AD-F173-EE91-13EB4D541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 d’un modèle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8B215F3-C878-6A36-7C64-9F9C64233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Exemple d’un modèle pour le sentiment </a:t>
            </a:r>
            <a:r>
              <a:rPr lang="fr-FR" dirty="0" err="1"/>
              <a:t>analysis</a:t>
            </a:r>
            <a:r>
              <a:rPr lang="fr-FR" dirty="0"/>
              <a:t> + LDA</a:t>
            </a:r>
          </a:p>
          <a:p>
            <a:r>
              <a:rPr lang="fr-FR" dirty="0"/>
              <a:t>Techno (</a:t>
            </a:r>
            <a:r>
              <a:rPr lang="fr-FR" dirty="0" err="1"/>
              <a:t>gensim</a:t>
            </a:r>
            <a:r>
              <a:rPr lang="fr-FR" dirty="0"/>
              <a:t>, </a:t>
            </a:r>
            <a:r>
              <a:rPr lang="fr-FR" dirty="0" err="1"/>
              <a:t>sklearn</a:t>
            </a:r>
            <a:r>
              <a:rPr lang="fr-FR" dirty="0"/>
              <a:t>, transformer/</a:t>
            </a:r>
            <a:r>
              <a:rPr lang="fr-FR" dirty="0" err="1"/>
              <a:t>Pytorch</a:t>
            </a:r>
            <a:endParaRPr lang="fr-FR" dirty="0"/>
          </a:p>
          <a:p>
            <a:r>
              <a:rPr lang="fr-FR" dirty="0"/>
              <a:t>Faire l’entrainement sur les données </a:t>
            </a:r>
            <a:r>
              <a:rPr lang="fr-FR" dirty="0" err="1"/>
              <a:t>étiquettées</a:t>
            </a:r>
            <a:r>
              <a:rPr lang="fr-FR" dirty="0"/>
              <a:t> par le </a:t>
            </a:r>
            <a:r>
              <a:rPr lang="fr-FR" dirty="0" err="1"/>
              <a:t>tansformer</a:t>
            </a:r>
            <a:r>
              <a:rPr lang="fr-FR" dirty="0"/>
              <a:t>. </a:t>
            </a:r>
          </a:p>
        </p:txBody>
      </p:sp>
      <p:pic>
        <p:nvPicPr>
          <p:cNvPr id="5" name="Image 4" descr="Une image contenant texte, ligne, diagram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FFE6D2B0-E019-A7B7-8F4A-CB1F48B0A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2520" y="3231971"/>
            <a:ext cx="5867400" cy="4388511"/>
          </a:xfrm>
          <a:prstGeom prst="rect">
            <a:avLst/>
          </a:prstGeom>
        </p:spPr>
      </p:pic>
      <p:pic>
        <p:nvPicPr>
          <p:cNvPr id="7" name="Image 6" descr="Une image contenant texte, capture d’écran, logiciel, nombre&#10;&#10;Le contenu généré par l’IA peut être incorrect.">
            <a:extLst>
              <a:ext uri="{FF2B5EF4-FFF2-40B4-BE49-F238E27FC236}">
                <a16:creationId xmlns:a16="http://schemas.microsoft.com/office/drawing/2014/main" id="{10E1A91D-5E53-63E1-08A0-E0784728D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542277"/>
            <a:ext cx="4520441" cy="315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35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DC5043-24C0-C7A2-39C4-5F316809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méthode d’optimisation des modèles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16B542-3265-21E7-DDF2-9C65AA55E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Fine tuning sur un texte étiqueté à la main</a:t>
            </a:r>
          </a:p>
        </p:txBody>
      </p:sp>
    </p:spTree>
    <p:extLst>
      <p:ext uri="{BB962C8B-B14F-4D97-AF65-F5344CB8AC3E}">
        <p14:creationId xmlns:p14="http://schemas.microsoft.com/office/powerpoint/2010/main" val="825484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9FCA9-D802-8AAE-EF33-FBBED7D58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40DF47-DBEC-9932-4A05-FE39938130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Déploiement et automatisation des modèles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152BAA8-127E-6133-D0DD-AAA9F2D48B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802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FA6F05-58AC-3F5E-B7B9-60BBA6A78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méthode de sauvegarde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56275C-E70E-F5C7-2AD8-1A9D835BD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Conteneur docker pour les modèles</a:t>
            </a:r>
          </a:p>
        </p:txBody>
      </p:sp>
    </p:spTree>
    <p:extLst>
      <p:ext uri="{BB962C8B-B14F-4D97-AF65-F5344CB8AC3E}">
        <p14:creationId xmlns:p14="http://schemas.microsoft.com/office/powerpoint/2010/main" val="1276741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B8CCC7-03F8-2BA3-BD46-81565C0C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processus CI/CD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2172C4-619A-948E-5170-B3836F29F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9183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8D762A-C62E-3473-CF82-1719F87F4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Zoom de résumé 4">
                <a:extLst>
                  <a:ext uri="{FF2B5EF4-FFF2-40B4-BE49-F238E27FC236}">
                    <a16:creationId xmlns:a16="http://schemas.microsoft.com/office/drawing/2014/main" id="{3B4B0787-E19E-C5E4-B223-BA3C61689E0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9778828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D37B1D95-12E7-1648-976F-B801436EB5C5}">
                    <psuz:zmPr id="{E6804165-886F-8B4D-81B3-A72CEBFD1BB2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6D80F073-7ECF-9F4C-B5DE-182BF04F63B5}">
                    <psuz:zmPr id="{1710F3CB-9EBF-1742-8ADE-967895B99246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70B3A894-0101-AB42-A2B5-E9CB06D23E2C}">
                    <psuz:zmPr id="{9BBA01CC-EE1B-BA41-8701-94E75FA1331C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C7BF490-5EFE-BC4A-ADE6-F87922889376}">
                    <psuz:zmPr id="{36DE2944-E55C-BF4E-916C-F1F16EA306FD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Zoom de résumé 4">
                <a:extLst>
                  <a:ext uri="{FF2B5EF4-FFF2-40B4-BE49-F238E27FC236}">
                    <a16:creationId xmlns:a16="http://schemas.microsoft.com/office/drawing/2014/main" id="{3B4B0787-E19E-C5E4-B223-BA3C61689E00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825625"/>
                <a:ext cx="10515600" cy="4351338"/>
                <a:chOff x="838200" y="1825625"/>
                <a:chExt cx="10515600" cy="4351338"/>
              </a:xfrm>
            </p:grpSpPr>
            <p:pic>
              <p:nvPicPr>
                <p:cNvPr id="3" name="Image 3">
                  <a:hlinkClick r:id="rId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549660" y="1977922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Image 4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61270" y="1977922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Image 6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549660" y="4066564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Image 7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161270" y="4066564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4109237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B4521A-1A28-6D5A-BC2D-2E8D497B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système de monitoring de la performance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C923B2-AE0B-542D-DD0E-16208AAB3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757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90152D-7077-A7E9-E36C-5EF2E606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système de collecte de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1133DE-C202-F03A-C1C1-63CCA9F2F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etl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9847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EE8410-C86D-BE78-BF5A-DA908C23E0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42BB908-3466-E890-3A51-9BFAA95999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2129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49A97-9FC6-A9BC-D41D-CC52E35D0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79D680-C402-B25E-4236-A49909D002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Analyse du besoin et résolution de problème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FA1D403-A3DB-6E2C-E80D-8F94B79603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7433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4DFED-2CB2-4D21-DAE6-46DBF0295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EAD83E-AB85-40B5-1B1A-9879EA97C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A3A7AD-677D-9FD5-72A7-74B3699E104E}"/>
              </a:ext>
            </a:extLst>
          </p:cNvPr>
          <p:cNvSpPr/>
          <p:nvPr/>
        </p:nvSpPr>
        <p:spPr>
          <a:xfrm>
            <a:off x="4883727" y="1690688"/>
            <a:ext cx="6470073" cy="4565734"/>
          </a:xfrm>
          <a:prstGeom prst="rect">
            <a:avLst/>
          </a:prstGeom>
          <a:solidFill>
            <a:srgbClr val="FAE3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9D66EEA1-6AD5-F443-7BDB-53CF88652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4273"/>
            <a:ext cx="4883727" cy="4883727"/>
          </a:xfrm>
          <a:prstGeom prst="rect">
            <a:avLst/>
          </a:prstGeom>
        </p:spPr>
      </p:pic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9639735D-E37A-0DE8-3375-4CEFDF44A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B8FD69F1-1879-3735-41F0-E7452A7C6DE5}"/>
              </a:ext>
            </a:extLst>
          </p:cNvPr>
          <p:cNvSpPr txBox="1">
            <a:spLocks/>
          </p:cNvSpPr>
          <p:nvPr/>
        </p:nvSpPr>
        <p:spPr>
          <a:xfrm>
            <a:off x="5005648" y="1825625"/>
            <a:ext cx="6470072" cy="25543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Contexte 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Léna situation influenceuse française avec 3,14 millions d’abonnées sur You Tube vient de terminer la 9</a:t>
            </a:r>
            <a:r>
              <a:rPr lang="fr-FR" baseline="30000"/>
              <a:t>ème</a:t>
            </a:r>
            <a:r>
              <a:rPr lang="fr-FR"/>
              <a:t> saison des vlog d’aoûts.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Besoins:</a:t>
            </a:r>
          </a:p>
          <a:p>
            <a:r>
              <a:rPr lang="fr-FR"/>
              <a:t>Connaitre les avis des ses auditeurs sur ce concept</a:t>
            </a:r>
          </a:p>
          <a:p>
            <a:r>
              <a:rPr lang="fr-FR"/>
              <a:t>Savoir ce qui plait ou non, à améliorer</a:t>
            </a:r>
          </a:p>
          <a:p>
            <a:r>
              <a:rPr lang="fr-FR"/>
              <a:t>Découvrir des idées</a:t>
            </a:r>
          </a:p>
          <a:p>
            <a:r>
              <a:rPr lang="fr-FR"/>
              <a:t>Quelle orientation stratégique pour les vlog d’aout 2026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Problèmes:</a:t>
            </a:r>
          </a:p>
          <a:p>
            <a:r>
              <a:rPr lang="fr-FR"/>
              <a:t>Volume important : plus de 1000 commentaires</a:t>
            </a:r>
          </a:p>
          <a:p>
            <a:r>
              <a:rPr lang="fr-FR"/>
              <a:t>Contrainte de temps : rythme quotidien de publication,  chronologie des commentaires</a:t>
            </a:r>
          </a:p>
          <a:p>
            <a:r>
              <a:rPr lang="fr-FR"/>
              <a:t>Analyse qualitative complexe, ignoré des indicateurs classiques</a:t>
            </a:r>
          </a:p>
          <a:p>
            <a:r>
              <a:rPr lang="fr-FR"/>
              <a:t>Impact psychologique et biais cognitifs</a:t>
            </a:r>
          </a:p>
          <a:p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/>
              <a:t>Problématique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Comment valoriser les retours client via l’analyse automatisé des commentaires Youtube 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10759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1740F-4513-3511-E308-1E42B5349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71F014-4D24-F322-C681-87C158B83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15CDB8-DD38-E489-7BCC-46166B976ADF}"/>
              </a:ext>
            </a:extLst>
          </p:cNvPr>
          <p:cNvSpPr/>
          <p:nvPr/>
        </p:nvSpPr>
        <p:spPr>
          <a:xfrm>
            <a:off x="4883727" y="1690688"/>
            <a:ext cx="6470073" cy="4565734"/>
          </a:xfrm>
          <a:prstGeom prst="rect">
            <a:avLst/>
          </a:prstGeom>
          <a:solidFill>
            <a:srgbClr val="FAE3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772CB43A-954E-BB0D-025F-EE725BFCD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4273"/>
            <a:ext cx="4883727" cy="4883727"/>
          </a:xfrm>
          <a:prstGeom prst="rect">
            <a:avLst/>
          </a:prstGeom>
        </p:spPr>
      </p:pic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CB30FA7-00E4-16F4-B3CE-65B1D169D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B0DB8901-8739-33EE-4809-8112D8B69C94}"/>
              </a:ext>
            </a:extLst>
          </p:cNvPr>
          <p:cNvSpPr txBox="1">
            <a:spLocks/>
          </p:cNvSpPr>
          <p:nvPr/>
        </p:nvSpPr>
        <p:spPr>
          <a:xfrm>
            <a:off x="5103183" y="-4369531"/>
            <a:ext cx="6470072" cy="25543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Contexte 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Léna situation influenceuse française avec 3,14 millions d’abonnées sur You Tube vient de terminer la 9</a:t>
            </a:r>
            <a:r>
              <a:rPr lang="fr-FR" baseline="30000"/>
              <a:t>ème</a:t>
            </a:r>
            <a:r>
              <a:rPr lang="fr-FR"/>
              <a:t> saison des vlog d’aoûts.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Besoins:</a:t>
            </a:r>
          </a:p>
          <a:p>
            <a:r>
              <a:rPr lang="fr-FR"/>
              <a:t>Connaitre les avis des ses auditeurs sur ce concept</a:t>
            </a:r>
          </a:p>
          <a:p>
            <a:r>
              <a:rPr lang="fr-FR"/>
              <a:t>Savoir ce qui plait ou non, à améliorer</a:t>
            </a:r>
          </a:p>
          <a:p>
            <a:r>
              <a:rPr lang="fr-FR"/>
              <a:t>Découvrir des idées</a:t>
            </a:r>
          </a:p>
          <a:p>
            <a:r>
              <a:rPr lang="fr-FR"/>
              <a:t>Quelle orientation stratégique pour les vlog d’aout 2026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Problèmes:</a:t>
            </a:r>
          </a:p>
          <a:p>
            <a:r>
              <a:rPr lang="fr-FR"/>
              <a:t>Volume important : plus de 1000 commentaires</a:t>
            </a:r>
          </a:p>
          <a:p>
            <a:r>
              <a:rPr lang="fr-FR"/>
              <a:t>Contrainte de temps : rythme quotidien de publication,  chronologie des commentaires</a:t>
            </a:r>
          </a:p>
          <a:p>
            <a:r>
              <a:rPr lang="fr-FR"/>
              <a:t>Analyse qualitative complexe, ignoré des indicateurs classiques</a:t>
            </a:r>
          </a:p>
          <a:p>
            <a:r>
              <a:rPr lang="fr-FR"/>
              <a:t>Impact psychologique et biais cognitifs</a:t>
            </a:r>
          </a:p>
          <a:p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/>
              <a:t>Problématique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Comment valoriser les retours client via l’analyse automatisé des commentaires Youtube 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041345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E6972-CD18-2652-F782-69E1E7B3C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C68C64-D275-E835-299F-ABC480F6B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9933CF-00CC-8750-3BA1-E5FF5EB4DB6F}"/>
              </a:ext>
            </a:extLst>
          </p:cNvPr>
          <p:cNvSpPr/>
          <p:nvPr/>
        </p:nvSpPr>
        <p:spPr>
          <a:xfrm>
            <a:off x="4883727" y="1690688"/>
            <a:ext cx="6470073" cy="4565734"/>
          </a:xfrm>
          <a:prstGeom prst="rect">
            <a:avLst/>
          </a:prstGeom>
          <a:solidFill>
            <a:srgbClr val="FAE3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 descr="Une image contenant dessin humoristique, animation japonaise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864DD542-E5D6-0989-F8AA-8E2B7DAD9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4273"/>
            <a:ext cx="4883727" cy="4883727"/>
          </a:xfrm>
          <a:prstGeom prst="rect">
            <a:avLst/>
          </a:prstGeom>
        </p:spPr>
      </p:pic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496D4C5C-67FD-2913-6F3F-BBBBDD533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74F36BF-1923-AF77-8C31-22A2807C7676}"/>
              </a:ext>
            </a:extLst>
          </p:cNvPr>
          <p:cNvSpPr txBox="1">
            <a:spLocks/>
          </p:cNvSpPr>
          <p:nvPr/>
        </p:nvSpPr>
        <p:spPr>
          <a:xfrm>
            <a:off x="4883728" y="-11245819"/>
            <a:ext cx="6470072" cy="25543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Contexte 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Léna situation influenceuse française avec 3,14 millions d’abonnées sur You Tube vient de terminer la 9</a:t>
            </a:r>
            <a:r>
              <a:rPr lang="fr-FR" baseline="30000"/>
              <a:t>ème</a:t>
            </a:r>
            <a:r>
              <a:rPr lang="fr-FR"/>
              <a:t> saison des vlog d’aoûts.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Besoins:</a:t>
            </a:r>
          </a:p>
          <a:p>
            <a:r>
              <a:rPr lang="fr-FR"/>
              <a:t>Connaitre les avis des ses auditeurs sur ce concept</a:t>
            </a:r>
          </a:p>
          <a:p>
            <a:r>
              <a:rPr lang="fr-FR"/>
              <a:t>Savoir ce qui plait ou non, à améliorer</a:t>
            </a:r>
          </a:p>
          <a:p>
            <a:r>
              <a:rPr lang="fr-FR"/>
              <a:t>Découvrir des idées</a:t>
            </a:r>
          </a:p>
          <a:p>
            <a:r>
              <a:rPr lang="fr-FR"/>
              <a:t>Quelle orientation stratégique pour les vlog d’aout 2026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Problèmes:</a:t>
            </a:r>
          </a:p>
          <a:p>
            <a:r>
              <a:rPr lang="fr-FR"/>
              <a:t>Volume important : plus de 1000 commentaires</a:t>
            </a:r>
          </a:p>
          <a:p>
            <a:r>
              <a:rPr lang="fr-FR"/>
              <a:t>Contrainte de temps : rythme quotidien de publication,  chronologie des commentaires</a:t>
            </a:r>
          </a:p>
          <a:p>
            <a:r>
              <a:rPr lang="fr-FR"/>
              <a:t>Analyse qualitative complexe, ignoré des indicateurs classiques</a:t>
            </a:r>
          </a:p>
          <a:p>
            <a:r>
              <a:rPr lang="fr-FR"/>
              <a:t>Impact psychologique et biais cognitifs</a:t>
            </a:r>
          </a:p>
          <a:p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/>
              <a:t>Problématique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  <a:p>
            <a:pPr marL="0" indent="0">
              <a:buFont typeface="Arial" panose="020B0604020202020204" pitchFamily="34" charset="0"/>
              <a:buNone/>
            </a:pPr>
            <a:r>
              <a:rPr lang="fr-FR"/>
              <a:t>Comment valoriser les retours client via l’analyse automatisé des commentaires Youtube 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5212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A12FA9-6CD7-172F-F542-9CC4FC095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43F935-C8AC-751E-12E0-B0B880952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1E0FC8-BE00-99E0-4C8B-87031A0EEA08}"/>
              </a:ext>
            </a:extLst>
          </p:cNvPr>
          <p:cNvSpPr/>
          <p:nvPr/>
        </p:nvSpPr>
        <p:spPr>
          <a:xfrm>
            <a:off x="4883727" y="1690688"/>
            <a:ext cx="6470073" cy="4565734"/>
          </a:xfrm>
          <a:prstGeom prst="rect">
            <a:avLst/>
          </a:prstGeom>
          <a:solidFill>
            <a:srgbClr val="FAE3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C808B4-5AE6-C2A7-9C33-715CD0B26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270" y="-17335723"/>
            <a:ext cx="6470072" cy="2554382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Contexte : </a:t>
            </a:r>
          </a:p>
          <a:p>
            <a:pPr marL="0" indent="0">
              <a:buNone/>
            </a:pPr>
            <a:r>
              <a:rPr lang="fr-FR" dirty="0"/>
              <a:t>Léna situation influenceuse française avec 3,14 millions d’abonnées sur You Tube vient de terminer la 9</a:t>
            </a:r>
            <a:r>
              <a:rPr lang="fr-FR" baseline="30000" dirty="0"/>
              <a:t>ème</a:t>
            </a:r>
            <a:r>
              <a:rPr lang="fr-FR" dirty="0"/>
              <a:t> saison des vlog d’aoûts. </a:t>
            </a:r>
          </a:p>
          <a:p>
            <a:pPr marL="0" indent="0">
              <a:buNone/>
            </a:pPr>
            <a:r>
              <a:rPr lang="fr-FR" dirty="0"/>
              <a:t>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Besoins:</a:t>
            </a:r>
          </a:p>
          <a:p>
            <a:r>
              <a:rPr lang="fr-FR" dirty="0"/>
              <a:t>Connaitre les avis des ses auditeurs sur ce concept</a:t>
            </a:r>
          </a:p>
          <a:p>
            <a:r>
              <a:rPr lang="fr-FR" dirty="0"/>
              <a:t>Savoir ce qui plait ou non, à améliorer</a:t>
            </a:r>
          </a:p>
          <a:p>
            <a:r>
              <a:rPr lang="fr-FR" dirty="0"/>
              <a:t>Découvrir des idées</a:t>
            </a:r>
          </a:p>
          <a:p>
            <a:r>
              <a:rPr lang="fr-FR" dirty="0"/>
              <a:t>Quelle orientation stratégique pour les vlog d’aout 2026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Problèmes:</a:t>
            </a:r>
          </a:p>
          <a:p>
            <a:r>
              <a:rPr lang="fr-FR" dirty="0"/>
              <a:t>Volume important : plus de 1000 commentaires</a:t>
            </a:r>
          </a:p>
          <a:p>
            <a:r>
              <a:rPr lang="fr-FR" dirty="0"/>
              <a:t>Contrainte de temps : rythme quotidien de publication,  chronologie des commentaires</a:t>
            </a:r>
          </a:p>
          <a:p>
            <a:r>
              <a:rPr lang="fr-FR" dirty="0"/>
              <a:t>Analyse qualitative complexe, ignoré des indicateurs classiques</a:t>
            </a:r>
          </a:p>
          <a:p>
            <a:r>
              <a:rPr lang="fr-FR" dirty="0"/>
              <a:t>Impact psychologique et biais cognitifs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dirty="0"/>
              <a:t>Problématique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Comment valoriser les retours client via l’analyse automatisé des commentaires </a:t>
            </a:r>
            <a:r>
              <a:rPr lang="fr-FR" dirty="0" err="1"/>
              <a:t>Youtube</a:t>
            </a:r>
            <a:r>
              <a:rPr lang="fr-FR" dirty="0"/>
              <a:t> ?</a:t>
            </a:r>
          </a:p>
          <a:p>
            <a:pPr marL="0" indent="0">
              <a:buNone/>
            </a:pPr>
            <a:endParaRPr lang="fr-FR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C74262F0-6EE1-6BAB-5941-DAA02268E3AD}"/>
              </a:ext>
            </a:extLst>
          </p:cNvPr>
          <p:cNvGrpSpPr/>
          <p:nvPr/>
        </p:nvGrpSpPr>
        <p:grpSpPr>
          <a:xfrm>
            <a:off x="0" y="1974273"/>
            <a:ext cx="7510919" cy="9692297"/>
            <a:chOff x="0" y="1974273"/>
            <a:chExt cx="7510919" cy="9692297"/>
          </a:xfrm>
        </p:grpSpPr>
        <p:pic>
          <p:nvPicPr>
            <p:cNvPr id="5" name="Image 4" descr="Une image contenant dessin humoristique, animation japonaise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43B6F6BF-57C4-F9F4-AF5D-93A42CA4F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74273"/>
              <a:ext cx="4883727" cy="4883727"/>
            </a:xfrm>
            <a:prstGeom prst="rect">
              <a:avLst/>
            </a:prstGeom>
          </p:spPr>
        </p:pic>
        <p:pic>
          <p:nvPicPr>
            <p:cNvPr id="4" name="Image 3" descr="Une image contenant dessin humoristique, dessin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3E159D97-DB95-805B-B808-4F8CD1201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052455" y="8208106"/>
              <a:ext cx="3458464" cy="345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1912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1698E-EF39-AE5B-A938-B38DD0B6F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997EFD-AFA3-922B-8783-8DA55BC37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AF845DB-36C9-8138-AAF5-09EEC2B4B3D9}"/>
              </a:ext>
            </a:extLst>
          </p:cNvPr>
          <p:cNvSpPr txBox="1"/>
          <p:nvPr/>
        </p:nvSpPr>
        <p:spPr>
          <a:xfrm>
            <a:off x="3057745" y="2604705"/>
            <a:ext cx="28011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Brand24 : fait pour les entreprises </a:t>
            </a:r>
            <a:r>
              <a:rPr lang="fr-FR" dirty="0" err="1"/>
              <a:t>ecoute</a:t>
            </a:r>
            <a:r>
              <a:rPr lang="fr-FR" dirty="0"/>
              <a:t> générale  dans le but connaitre sa réputation, outil d’écoute social, qui se base sur les mentions les </a:t>
            </a:r>
            <a:r>
              <a:rPr lang="fr-FR" dirty="0" err="1"/>
              <a:t>hastags</a:t>
            </a:r>
            <a:r>
              <a:rPr lang="fr-FR" dirty="0"/>
              <a:t>… plus voir trop large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7C27CE4-AE20-D089-3E03-723C8F475EBF}"/>
              </a:ext>
            </a:extLst>
          </p:cNvPr>
          <p:cNvSpPr txBox="1"/>
          <p:nvPr/>
        </p:nvSpPr>
        <p:spPr>
          <a:xfrm>
            <a:off x="6096000" y="2594226"/>
            <a:ext cx="26365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Youlyze</a:t>
            </a:r>
            <a:r>
              <a:rPr lang="fr-FR" dirty="0"/>
              <a:t> : en développement et en anglais</a:t>
            </a:r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E7AFE03-F959-A2F1-0895-D23934B98ED5}"/>
              </a:ext>
            </a:extLst>
          </p:cNvPr>
          <p:cNvSpPr txBox="1"/>
          <p:nvPr/>
        </p:nvSpPr>
        <p:spPr>
          <a:xfrm>
            <a:off x="9134256" y="2573928"/>
            <a:ext cx="26365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Moi ce que je fais : uniquement </a:t>
            </a:r>
            <a:r>
              <a:rPr lang="fr-FR" dirty="0" err="1"/>
              <a:t>youtube</a:t>
            </a:r>
            <a:r>
              <a:rPr lang="fr-FR" dirty="0"/>
              <a:t> par d’écoute mais </a:t>
            </a:r>
            <a:r>
              <a:rPr lang="fr-FR" dirty="0" err="1"/>
              <a:t>anlyse</a:t>
            </a:r>
            <a:r>
              <a:rPr lang="fr-FR" dirty="0"/>
              <a:t> ciblée, texte français</a:t>
            </a:r>
          </a:p>
          <a:p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BE469D-5A79-3225-E1F2-B2438E0F249E}"/>
              </a:ext>
            </a:extLst>
          </p:cNvPr>
          <p:cNvSpPr txBox="1"/>
          <p:nvPr/>
        </p:nvSpPr>
        <p:spPr>
          <a:xfrm>
            <a:off x="3057745" y="1557681"/>
            <a:ext cx="8427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Environnement &amp; solutions existantes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F1D47CC-6F52-7513-5A30-F30FA2E8895C}"/>
              </a:ext>
            </a:extLst>
          </p:cNvPr>
          <p:cNvGrpSpPr/>
          <p:nvPr/>
        </p:nvGrpSpPr>
        <p:grpSpPr>
          <a:xfrm rot="16200000">
            <a:off x="-3701400" y="1827504"/>
            <a:ext cx="6096000" cy="9066176"/>
            <a:chOff x="0" y="1974273"/>
            <a:chExt cx="6096000" cy="9066176"/>
          </a:xfrm>
        </p:grpSpPr>
        <p:pic>
          <p:nvPicPr>
            <p:cNvPr id="12" name="Image 11" descr="Une image contenant dessin humoristique, animation japonaise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6B816977-7C9F-A9CB-7EF5-9848ACF7A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74273"/>
              <a:ext cx="4883727" cy="4883727"/>
            </a:xfrm>
            <a:prstGeom prst="rect">
              <a:avLst/>
            </a:prstGeom>
          </p:spPr>
        </p:pic>
        <p:pic>
          <p:nvPicPr>
            <p:cNvPr id="13" name="Image 12" descr="Une image contenant dessin humoristique, dessin, illustration, Dessin animé&#10;&#10;Le contenu généré par l’IA peut être incorrect.">
              <a:extLst>
                <a:ext uri="{FF2B5EF4-FFF2-40B4-BE49-F238E27FC236}">
                  <a16:creationId xmlns:a16="http://schemas.microsoft.com/office/drawing/2014/main" id="{4B44597C-EE55-7AF6-8899-35733F062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2637536" y="7581985"/>
              <a:ext cx="3458464" cy="345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784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2D128-3641-47A9-FF9B-543EA054B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A14395-3F0D-257A-4C52-B6C52FA5A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besoin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4B7E8E-18B0-7E88-97AC-8BA7585CE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825625"/>
            <a:ext cx="9067800" cy="4351338"/>
          </a:xfrm>
        </p:spPr>
        <p:txBody>
          <a:bodyPr>
            <a:normAutofit/>
          </a:bodyPr>
          <a:lstStyle/>
          <a:p>
            <a:r>
              <a:rPr lang="fr-FR" dirty="0"/>
              <a:t>LES CONTRAINTES : COÛT, DELAI, COMPLÉXITÉ</a:t>
            </a:r>
          </a:p>
          <a:p>
            <a:r>
              <a:rPr lang="fr-FR" dirty="0"/>
              <a:t>POINTS DE VIGILANCE : RÉGLEMENTATION, RGPD, IA ACT, CGU API</a:t>
            </a:r>
          </a:p>
          <a:p>
            <a:endParaRPr lang="fr-FR" dirty="0"/>
          </a:p>
          <a:p>
            <a:r>
              <a:rPr lang="fr-FR" dirty="0"/>
              <a:t>CONCLUSION SUR LA FAISABILITÉ : DÉLAIS COURT</a:t>
            </a:r>
          </a:p>
          <a:p>
            <a:endParaRPr lang="fr-FR" dirty="0"/>
          </a:p>
        </p:txBody>
      </p:sp>
      <p:pic>
        <p:nvPicPr>
          <p:cNvPr id="5" name="Image 4" descr="Une image contenant dessin humoristique, dessin, illustration, Dessin animé&#10;&#10;Le contenu généré par l’IA peut être incorrect.">
            <a:extLst>
              <a:ext uri="{FF2B5EF4-FFF2-40B4-BE49-F238E27FC236}">
                <a16:creationId xmlns:a16="http://schemas.microsoft.com/office/drawing/2014/main" id="{DDE21BE1-EF58-C7FC-71B5-1BDA57BB8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0896" y="3429000"/>
            <a:ext cx="3458464" cy="345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377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3278</TotalTime>
  <Words>700</Words>
  <Application>Microsoft Macintosh PowerPoint</Application>
  <PresentationFormat>Grand écran</PresentationFormat>
  <Paragraphs>190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Thème Office</vt:lpstr>
      <vt:lpstr>You review</vt:lpstr>
      <vt:lpstr>Sommaire</vt:lpstr>
      <vt:lpstr>Analyse du besoin et résolution de problème</vt:lpstr>
      <vt:lpstr>Analyse du besoin</vt:lpstr>
      <vt:lpstr>Analyse du besoin</vt:lpstr>
      <vt:lpstr>Analyse du besoin</vt:lpstr>
      <vt:lpstr>Analyse du besoin</vt:lpstr>
      <vt:lpstr>Analyse du besoin</vt:lpstr>
      <vt:lpstr>Analyse du besoin</vt:lpstr>
      <vt:lpstr>Stratégie de résolution du problème</vt:lpstr>
      <vt:lpstr>Technologie et outils sélectionnées</vt:lpstr>
      <vt:lpstr>Développement de modèles d’apprentissage automatique</vt:lpstr>
      <vt:lpstr>Jeu de données exploitable pour l’apprentissage / construction de variables</vt:lpstr>
      <vt:lpstr>Des méthodes de sélection de variables</vt:lpstr>
      <vt:lpstr>Entrainement d’un modèle</vt:lpstr>
      <vt:lpstr>Une méthode d’optimisation des modèles</vt:lpstr>
      <vt:lpstr>Déploiement et automatisation des modèles</vt:lpstr>
      <vt:lpstr>Une méthode de sauvegarde</vt:lpstr>
      <vt:lpstr>Un processus CI/CD</vt:lpstr>
      <vt:lpstr>Un système de monitoring de la performance</vt:lpstr>
      <vt:lpstr>Un système de collecte de données</vt:lpstr>
      <vt:lpstr>Démo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FURTADO LEAL Carla</dc:creator>
  <cp:lastModifiedBy>FURTADO LEAL Carla</cp:lastModifiedBy>
  <cp:revision>15</cp:revision>
  <dcterms:created xsi:type="dcterms:W3CDTF">2025-08-26T17:00:21Z</dcterms:created>
  <dcterms:modified xsi:type="dcterms:W3CDTF">2025-09-03T16:20:31Z</dcterms:modified>
</cp:coreProperties>
</file>

<file path=docProps/thumbnail.jpeg>
</file>